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7" r:id="rId8"/>
    <p:sldId id="261" r:id="rId9"/>
    <p:sldId id="262" r:id="rId10"/>
    <p:sldId id="263" r:id="rId11"/>
    <p:sldId id="268" r:id="rId12"/>
    <p:sldId id="264" r:id="rId13"/>
    <p:sldId id="269" r:id="rId14"/>
    <p:sldId id="270" r:id="rId15"/>
    <p:sldId id="276" r:id="rId16"/>
    <p:sldId id="278" r:id="rId17"/>
    <p:sldId id="271" r:id="rId18"/>
    <p:sldId id="265" r:id="rId19"/>
    <p:sldId id="272" r:id="rId20"/>
    <p:sldId id="273" r:id="rId21"/>
    <p:sldId id="274" r:id="rId22"/>
    <p:sldId id="275" r:id="rId23"/>
    <p:sldId id="277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72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569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214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6085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057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6655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027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655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757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670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59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213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432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663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233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49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10AAF-5C26-4D5C-B2EE-BA3658535CF8}" type="datetimeFigureOut">
              <a:rPr lang="tr-TR" smtClean="0"/>
              <a:t>26.09.2022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681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Mikroişlemciler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tr-TR" dirty="0" smtClean="0"/>
              <a:t>Hafta-1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8972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15844" y="44693"/>
            <a:ext cx="10794380" cy="780944"/>
          </a:xfrm>
        </p:spPr>
        <p:txBody>
          <a:bodyPr>
            <a:noAutofit/>
          </a:bodyPr>
          <a:lstStyle/>
          <a:p>
            <a:pPr algn="ctr"/>
            <a:r>
              <a:rPr lang="tr-TR" sz="2800" dirty="0" smtClean="0"/>
              <a:t>İşlemci (</a:t>
            </a:r>
            <a:r>
              <a:rPr lang="tr-TR" sz="2800" dirty="0" err="1" smtClean="0"/>
              <a:t>Processor</a:t>
            </a:r>
            <a:r>
              <a:rPr lang="tr-TR" sz="2800" dirty="0" smtClean="0"/>
              <a:t>), Mikroişlemci (</a:t>
            </a:r>
            <a:r>
              <a:rPr lang="tr-TR" sz="2800" dirty="0" err="1" smtClean="0"/>
              <a:t>Microprocessor</a:t>
            </a:r>
            <a:r>
              <a:rPr lang="tr-TR" sz="2800" dirty="0" smtClean="0"/>
              <a:t>), Merkezi İşlem Birimi (</a:t>
            </a:r>
            <a:r>
              <a:rPr lang="en-US" sz="2800" dirty="0" smtClean="0"/>
              <a:t>Central Processing Unit-CPU</a:t>
            </a:r>
            <a:r>
              <a:rPr lang="tr-TR" sz="2800" dirty="0" smtClean="0"/>
              <a:t>)</a:t>
            </a:r>
            <a:endParaRPr lang="tr-TR" sz="28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315844" y="1174595"/>
            <a:ext cx="7471317" cy="5466212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tr-TR" b="1" u="sng" dirty="0" err="1"/>
              <a:t>Processor</a:t>
            </a:r>
            <a:r>
              <a:rPr lang="tr-TR" b="1" u="sng" dirty="0"/>
              <a:t> </a:t>
            </a:r>
            <a:r>
              <a:rPr lang="tr-TR" b="1" u="sng" dirty="0" smtClean="0"/>
              <a:t>(İşlemci): </a:t>
            </a:r>
            <a:r>
              <a:rPr lang="tr-TR" dirty="0" smtClean="0"/>
              <a:t>İçinde bir veya daha fazla işlem birimi (PU) bulunduran fiziksel-</a:t>
            </a:r>
            <a:r>
              <a:rPr lang="tr-TR" dirty="0" err="1" smtClean="0"/>
              <a:t>slikon</a:t>
            </a:r>
            <a:r>
              <a:rPr lang="tr-TR" dirty="0" smtClean="0"/>
              <a:t> teknoloji ile üretilmiş birim. İşlem birimi (PU),  komut tanıma (</a:t>
            </a:r>
            <a:r>
              <a:rPr lang="tr-TR" dirty="0" err="1" smtClean="0"/>
              <a:t>Fetch</a:t>
            </a:r>
            <a:r>
              <a:rPr lang="tr-TR" dirty="0" smtClean="0"/>
              <a:t>/</a:t>
            </a:r>
            <a:r>
              <a:rPr lang="tr-TR" dirty="0" err="1" smtClean="0"/>
              <a:t>Decode</a:t>
            </a:r>
            <a:r>
              <a:rPr lang="tr-TR" dirty="0" smtClean="0"/>
              <a:t>), komut yürütme (</a:t>
            </a:r>
            <a:r>
              <a:rPr lang="tr-TR" dirty="0" err="1" smtClean="0"/>
              <a:t>Execute</a:t>
            </a:r>
            <a:r>
              <a:rPr lang="tr-TR" dirty="0" smtClean="0"/>
              <a:t>), Aritmetik ve Mantık (AL) işlemleri, </a:t>
            </a:r>
            <a:r>
              <a:rPr lang="tr-TR" dirty="0" err="1" smtClean="0"/>
              <a:t>matrix</a:t>
            </a:r>
            <a:r>
              <a:rPr lang="tr-TR" dirty="0" smtClean="0"/>
              <a:t> işlemleri, veri yolu kontrol işlemleri gibi işlemleri yürütür. </a:t>
            </a:r>
            <a:r>
              <a:rPr lang="tr-TR" u="sng" dirty="0" smtClean="0">
                <a:solidFill>
                  <a:srgbClr val="FF0000"/>
                </a:solidFill>
              </a:rPr>
              <a:t>İşlemci içinde bu fonksiyonları yerine getiren bu alt modüller, fiziksel olarak ayrı konumlarda (örneğin ayrı kartlarda) olabilirler. İlk işlemciler bu şekildeydi.</a:t>
            </a:r>
          </a:p>
          <a:p>
            <a:pPr algn="just"/>
            <a:endParaRPr lang="tr-TR" dirty="0"/>
          </a:p>
          <a:p>
            <a:pPr algn="just"/>
            <a:r>
              <a:rPr lang="tr-TR" b="1" u="sng" dirty="0" err="1" smtClean="0"/>
              <a:t>Microprocessor</a:t>
            </a:r>
            <a:r>
              <a:rPr lang="tr-TR" b="1" u="sng" dirty="0" smtClean="0"/>
              <a:t> (</a:t>
            </a:r>
            <a:r>
              <a:rPr lang="tr-TR" b="1" u="sng" dirty="0" smtClean="0"/>
              <a:t>Mikroişlemci-MPU)</a:t>
            </a:r>
            <a:r>
              <a:rPr lang="tr-TR" dirty="0" smtClean="0"/>
              <a:t>: </a:t>
            </a:r>
            <a:r>
              <a:rPr lang="tr-TR" dirty="0" smtClean="0"/>
              <a:t>İşlemcinin bütün alt ünitelerinin tek bir çip içinde bulunan halidir. Günümüz işlemcileri bu haliyle mikroişlemci olarak adlandırılır. İçinde grafik işlemle, ses işleme gibi spesifik birimleri de içerebilir. Bu haliyle klasik </a:t>
            </a:r>
            <a:r>
              <a:rPr lang="tr-TR" dirty="0" err="1" smtClean="0"/>
              <a:t>Processor’lere</a:t>
            </a:r>
            <a:r>
              <a:rPr lang="tr-TR" dirty="0" smtClean="0"/>
              <a:t> göre daha gelişilmiştir. </a:t>
            </a:r>
          </a:p>
          <a:p>
            <a:pPr algn="just"/>
            <a:endParaRPr lang="tr-TR" dirty="0"/>
          </a:p>
          <a:p>
            <a:pPr algn="just"/>
            <a:r>
              <a:rPr lang="tr-TR" b="1" u="sng" dirty="0" smtClean="0"/>
              <a:t>CPU</a:t>
            </a:r>
            <a:r>
              <a:rPr lang="tr-TR" dirty="0" smtClean="0"/>
              <a:t>: Aslında günümüzde sıklıkla mikroişlemci ile birbirinin yerine kullanılsa da tam olarak aynı anlamı vermez. CPU, görevi komut tanıma/çözümleme/yürütme ve ALU gibi temel işlevleri yerine getirmektir. Bir mikroişlemci birden fazla CPU içerebilir (</a:t>
            </a:r>
            <a:r>
              <a:rPr lang="tr-TR" dirty="0" err="1" smtClean="0"/>
              <a:t>multicore</a:t>
            </a:r>
            <a:r>
              <a:rPr lang="tr-TR" dirty="0"/>
              <a:t>)</a:t>
            </a:r>
            <a:r>
              <a:rPr lang="tr-TR" dirty="0" smtClean="0"/>
              <a:t>. Bu yönüyle </a:t>
            </a:r>
            <a:r>
              <a:rPr lang="tr-TR" dirty="0" err="1" smtClean="0"/>
              <a:t>microprocessor</a:t>
            </a:r>
            <a:r>
              <a:rPr lang="tr-TR" dirty="0" smtClean="0"/>
              <a:t> daha gelişmiş bir donanım tanımına sahiptir. Öte yandan </a:t>
            </a:r>
            <a:r>
              <a:rPr lang="tr-TR" dirty="0" err="1" smtClean="0"/>
              <a:t>single-core</a:t>
            </a:r>
            <a:r>
              <a:rPr lang="tr-TR" dirty="0" smtClean="0"/>
              <a:t> </a:t>
            </a:r>
            <a:r>
              <a:rPr lang="tr-TR" dirty="0" err="1" smtClean="0"/>
              <a:t>microprocessor’ler</a:t>
            </a:r>
            <a:r>
              <a:rPr lang="tr-TR" dirty="0" smtClean="0"/>
              <a:t> bir yönüyle CPU olarak </a:t>
            </a:r>
            <a:r>
              <a:rPr lang="tr-TR" dirty="0" smtClean="0"/>
              <a:t>değerlendirilebilir. Diğer CPU tipleri: Dual-</a:t>
            </a:r>
            <a:r>
              <a:rPr lang="tr-TR" dirty="0" err="1" smtClean="0"/>
              <a:t>Core</a:t>
            </a:r>
            <a:r>
              <a:rPr lang="tr-TR" dirty="0" smtClean="0"/>
              <a:t>  </a:t>
            </a:r>
            <a:r>
              <a:rPr lang="tr-TR" dirty="0" err="1" smtClean="0"/>
              <a:t>Quad-Core</a:t>
            </a:r>
            <a:r>
              <a:rPr lang="tr-TR" dirty="0" smtClean="0"/>
              <a:t>   </a:t>
            </a:r>
            <a:r>
              <a:rPr lang="tr-TR" dirty="0" err="1" smtClean="0"/>
              <a:t>Hexa</a:t>
            </a:r>
            <a:r>
              <a:rPr lang="tr-TR" dirty="0" err="1"/>
              <a:t>-</a:t>
            </a:r>
            <a:r>
              <a:rPr lang="tr-TR" dirty="0" err="1" smtClean="0"/>
              <a:t>Core</a:t>
            </a:r>
            <a:r>
              <a:rPr lang="tr-TR" dirty="0" smtClean="0"/>
              <a:t>   </a:t>
            </a:r>
            <a:r>
              <a:rPr lang="tr-TR" dirty="0" err="1" smtClean="0"/>
              <a:t>Octa-Core</a:t>
            </a:r>
            <a:r>
              <a:rPr lang="tr-TR" dirty="0" smtClean="0"/>
              <a:t>   </a:t>
            </a:r>
            <a:r>
              <a:rPr lang="tr-TR" dirty="0" err="1" smtClean="0"/>
              <a:t>Deca-Core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231" y="4982899"/>
            <a:ext cx="2675382" cy="1657908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231" y="3203670"/>
            <a:ext cx="2675382" cy="143027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231" y="1088057"/>
            <a:ext cx="2675382" cy="176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61" y="427463"/>
            <a:ext cx="8408832" cy="5886183"/>
          </a:xfrm>
        </p:spPr>
      </p:pic>
    </p:spTree>
    <p:extLst>
      <p:ext uri="{BB962C8B-B14F-4D97-AF65-F5344CB8AC3E}">
        <p14:creationId xmlns:p14="http://schemas.microsoft.com/office/powerpoint/2010/main" val="24223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88594" y="178061"/>
            <a:ext cx="8911687" cy="736339"/>
          </a:xfrm>
        </p:spPr>
        <p:txBody>
          <a:bodyPr/>
          <a:lstStyle/>
          <a:p>
            <a:r>
              <a:rPr lang="tr-TR" dirty="0" smtClean="0"/>
              <a:t>Peki ya GPU – APU –</a:t>
            </a:r>
            <a:r>
              <a:rPr lang="tr-TR" dirty="0" smtClean="0"/>
              <a:t>TPU-NPU </a:t>
            </a:r>
            <a:r>
              <a:rPr lang="tr-TR" dirty="0" smtClean="0"/>
              <a:t>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83474" y="914400"/>
            <a:ext cx="10255675" cy="3166946"/>
          </a:xfrm>
        </p:spPr>
        <p:txBody>
          <a:bodyPr>
            <a:normAutofit fontScale="92500" lnSpcReduction="10000"/>
          </a:bodyPr>
          <a:lstStyle/>
          <a:p>
            <a:r>
              <a:rPr lang="tr-TR" b="1" u="sng" dirty="0"/>
              <a:t>GPU (</a:t>
            </a:r>
            <a:r>
              <a:rPr lang="tr-TR" b="1" u="sng" dirty="0" err="1"/>
              <a:t>Graphical</a:t>
            </a:r>
            <a:r>
              <a:rPr lang="tr-TR" b="1" u="sng" dirty="0"/>
              <a:t> </a:t>
            </a:r>
            <a:r>
              <a:rPr lang="tr-TR" b="1" u="sng" dirty="0" err="1"/>
              <a:t>Processing</a:t>
            </a:r>
            <a:r>
              <a:rPr lang="tr-TR" b="1" u="sng" dirty="0"/>
              <a:t> </a:t>
            </a:r>
            <a:r>
              <a:rPr lang="tr-TR" b="1" u="sng" dirty="0" err="1"/>
              <a:t>Unit</a:t>
            </a:r>
            <a:r>
              <a:rPr lang="tr-TR" b="1" u="sng" dirty="0"/>
              <a:t>): </a:t>
            </a:r>
            <a:r>
              <a:rPr lang="tr-TR" dirty="0" smtClean="0"/>
              <a:t>Özel grafik işlemleri için geliştirilen özel işlemcilerdir. </a:t>
            </a:r>
            <a:r>
              <a:rPr lang="tr-TR" dirty="0" err="1" smtClean="0"/>
              <a:t>Pekçok</a:t>
            </a:r>
            <a:r>
              <a:rPr lang="tr-TR" dirty="0" smtClean="0"/>
              <a:t> matris işlemlerini çok çekirdekli işlemler üzerinde paralel yürütür. Böylece karmaşık matematiksel işlemleri CPU’nun üzerinden alır</a:t>
            </a:r>
          </a:p>
          <a:p>
            <a:endParaRPr lang="tr-TR" dirty="0"/>
          </a:p>
          <a:p>
            <a:r>
              <a:rPr lang="tr-TR" b="1" u="sng" dirty="0"/>
              <a:t>APU (</a:t>
            </a:r>
            <a:r>
              <a:rPr lang="tr-TR" b="1" u="sng" dirty="0" err="1"/>
              <a:t>Accelerated</a:t>
            </a:r>
            <a:r>
              <a:rPr lang="tr-TR" b="1" u="sng" dirty="0"/>
              <a:t> </a:t>
            </a:r>
            <a:r>
              <a:rPr lang="tr-TR" b="1" u="sng" dirty="0" err="1"/>
              <a:t>Processing</a:t>
            </a:r>
            <a:r>
              <a:rPr lang="tr-TR" b="1" u="sng" dirty="0"/>
              <a:t> </a:t>
            </a:r>
            <a:r>
              <a:rPr lang="tr-TR" b="1" u="sng" dirty="0" err="1"/>
              <a:t>Unit</a:t>
            </a:r>
            <a:r>
              <a:rPr lang="tr-TR" b="1" u="sng" dirty="0"/>
              <a:t>): </a:t>
            </a:r>
            <a:r>
              <a:rPr lang="tr-TR" dirty="0" smtClean="0"/>
              <a:t>CPU, GPU ve bazı kontrol işlemlerini tek çip üzerinde barındırır. Ekonomik işlemci pazarı için piyasaya sürülür</a:t>
            </a:r>
          </a:p>
          <a:p>
            <a:endParaRPr lang="tr-TR" dirty="0"/>
          </a:p>
          <a:p>
            <a:r>
              <a:rPr lang="tr-TR" b="1" u="sng" dirty="0"/>
              <a:t>TPU (</a:t>
            </a:r>
            <a:r>
              <a:rPr lang="tr-TR" b="1" u="sng" dirty="0" err="1"/>
              <a:t>Tensor</a:t>
            </a:r>
            <a:r>
              <a:rPr lang="tr-TR" b="1" u="sng" dirty="0"/>
              <a:t> </a:t>
            </a:r>
            <a:r>
              <a:rPr lang="tr-TR" b="1" u="sng" dirty="0" err="1"/>
              <a:t>Processing</a:t>
            </a:r>
            <a:r>
              <a:rPr lang="tr-TR" b="1" u="sng" dirty="0"/>
              <a:t> </a:t>
            </a:r>
            <a:r>
              <a:rPr lang="tr-TR" b="1" u="sng" dirty="0" err="1" smtClean="0"/>
              <a:t>Unit</a:t>
            </a:r>
            <a:r>
              <a:rPr lang="tr-TR" b="1" u="sng" dirty="0" smtClean="0"/>
              <a:t>): </a:t>
            </a:r>
            <a:r>
              <a:rPr lang="tr-TR" dirty="0" smtClean="0"/>
              <a:t>Son yıllarda yapay zeka işlemleri için üretilmiş (</a:t>
            </a:r>
            <a:r>
              <a:rPr lang="tr-TR" dirty="0" err="1" smtClean="0"/>
              <a:t>Tensorflow</a:t>
            </a:r>
            <a:r>
              <a:rPr lang="tr-TR" dirty="0" smtClean="0"/>
              <a:t> tabanlı) özel </a:t>
            </a:r>
            <a:r>
              <a:rPr lang="tr-TR" dirty="0" smtClean="0"/>
              <a:t>işlemciler</a:t>
            </a:r>
          </a:p>
          <a:p>
            <a:r>
              <a:rPr lang="tr-TR" b="1" u="sng" dirty="0" smtClean="0"/>
              <a:t>NPU(</a:t>
            </a:r>
            <a:r>
              <a:rPr lang="tr-TR" b="1" u="sng" dirty="0" err="1" smtClean="0"/>
              <a:t>Neural</a:t>
            </a:r>
            <a:r>
              <a:rPr lang="tr-TR" b="1" u="sng" dirty="0" smtClean="0"/>
              <a:t> </a:t>
            </a:r>
            <a:r>
              <a:rPr lang="tr-TR" b="1" u="sng" dirty="0" err="1" smtClean="0"/>
              <a:t>Processing</a:t>
            </a:r>
            <a:r>
              <a:rPr lang="tr-TR" b="1" u="sng" dirty="0" smtClean="0"/>
              <a:t> </a:t>
            </a:r>
            <a:r>
              <a:rPr lang="tr-TR" b="1" u="sng" dirty="0" err="1" smtClean="0"/>
              <a:t>Unit</a:t>
            </a:r>
            <a:r>
              <a:rPr lang="tr-TR" b="1" u="sng" dirty="0"/>
              <a:t>)</a:t>
            </a:r>
            <a:r>
              <a:rPr lang="tr-TR" dirty="0"/>
              <a:t>: </a:t>
            </a:r>
            <a:r>
              <a:rPr lang="tr-TR" dirty="0" smtClean="0"/>
              <a:t>Yapay zeka ve Makine Öğrenmesine yönelik tasarlanan işlemci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237" y="4423322"/>
            <a:ext cx="3557239" cy="223930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b="18536"/>
          <a:stretch/>
        </p:blipFill>
        <p:spPr>
          <a:xfrm>
            <a:off x="288975" y="4429448"/>
            <a:ext cx="3055432" cy="224833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326" y="4438475"/>
            <a:ext cx="3999842" cy="22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169179" y="178061"/>
            <a:ext cx="8911687" cy="736339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Mikroişlemciler </a:t>
            </a:r>
            <a:r>
              <a:rPr lang="tr-TR" dirty="0" smtClean="0"/>
              <a:t>ve diğer bilgisayar birimleri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6" y="707923"/>
            <a:ext cx="5460653" cy="267050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220" y="4126429"/>
            <a:ext cx="4514927" cy="252835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63" y="3538510"/>
            <a:ext cx="6086783" cy="298197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286" y="707923"/>
            <a:ext cx="4468301" cy="33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061983" y="142330"/>
            <a:ext cx="8911687" cy="50660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smtClean="0"/>
              <a:t>İyi Bilinen </a:t>
            </a:r>
            <a:r>
              <a:rPr lang="tr-TR" dirty="0" err="1" smtClean="0"/>
              <a:t>MPU’lar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96" y="964636"/>
            <a:ext cx="2619375" cy="17430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734" y="1107511"/>
            <a:ext cx="2857500" cy="16002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97" y="1164661"/>
            <a:ext cx="2971800" cy="15430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48" y="3984674"/>
            <a:ext cx="3476625" cy="131445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743" y="3804540"/>
            <a:ext cx="2409825" cy="189547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7"/>
          <a:srcRect l="60974" b="28304"/>
          <a:stretch/>
        </p:blipFill>
        <p:spPr>
          <a:xfrm>
            <a:off x="9449723" y="3594760"/>
            <a:ext cx="2237760" cy="2315036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7"/>
          <a:srcRect r="59088" b="29522"/>
          <a:stretch/>
        </p:blipFill>
        <p:spPr>
          <a:xfrm>
            <a:off x="4585828" y="3504045"/>
            <a:ext cx="2345915" cy="22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2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80203" y="112832"/>
            <a:ext cx="8911687" cy="545929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İyi Bilinen İşlemci Üreticileri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54663" y="1269810"/>
            <a:ext cx="2903307" cy="3087328"/>
          </a:xfrm>
        </p:spPr>
        <p:txBody>
          <a:bodyPr/>
          <a:lstStyle/>
          <a:p>
            <a:r>
              <a:rPr lang="tr-TR" b="1" dirty="0" smtClean="0"/>
              <a:t>İntel</a:t>
            </a:r>
          </a:p>
          <a:p>
            <a:r>
              <a:rPr lang="tr-TR" b="1" dirty="0" smtClean="0"/>
              <a:t>AMD</a:t>
            </a:r>
          </a:p>
          <a:p>
            <a:r>
              <a:rPr lang="tr-TR" b="1" dirty="0" err="1" smtClean="0"/>
              <a:t>Nvidia</a:t>
            </a:r>
            <a:endParaRPr lang="tr-TR" b="1" dirty="0" smtClean="0"/>
          </a:p>
          <a:p>
            <a:r>
              <a:rPr lang="tr-TR" b="1" dirty="0" err="1" smtClean="0"/>
              <a:t>Qualcomm</a:t>
            </a:r>
            <a:endParaRPr lang="tr-TR" b="1" dirty="0" smtClean="0"/>
          </a:p>
          <a:p>
            <a:r>
              <a:rPr lang="tr-TR" b="1" dirty="0" err="1" smtClean="0"/>
              <a:t>MediaTek</a:t>
            </a:r>
            <a:endParaRPr lang="tr-TR" b="1" dirty="0" smtClean="0"/>
          </a:p>
          <a:p>
            <a:r>
              <a:rPr lang="tr-TR" b="1" dirty="0" err="1" smtClean="0"/>
              <a:t>Huawei</a:t>
            </a:r>
            <a:endParaRPr lang="tr-TR" b="1" dirty="0" smtClean="0"/>
          </a:p>
          <a:p>
            <a:r>
              <a:rPr lang="tr-TR" b="1" dirty="0" err="1" smtClean="0"/>
              <a:t>Samsung</a:t>
            </a:r>
            <a:endParaRPr lang="tr-TR" b="1" dirty="0" smtClean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820" y="2086782"/>
            <a:ext cx="2517980" cy="21431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53" y="4866861"/>
            <a:ext cx="3028950" cy="15144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404" y="896771"/>
            <a:ext cx="2143125" cy="214312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705" y="125246"/>
            <a:ext cx="2962275" cy="154305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139" y="2345532"/>
            <a:ext cx="2447925" cy="186690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6729" y="4823481"/>
            <a:ext cx="3028950" cy="1514475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8531" y="4985204"/>
            <a:ext cx="3714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42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280313" y="62449"/>
            <a:ext cx="6935403" cy="614755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İyi bilinen bazı mikroişlemciler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6" y="637099"/>
            <a:ext cx="3168444" cy="236189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72" y="826263"/>
            <a:ext cx="3603830" cy="221774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87" y="3593182"/>
            <a:ext cx="3584472" cy="264047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741" y="3547602"/>
            <a:ext cx="3535719" cy="268605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058" y="3698466"/>
            <a:ext cx="4187861" cy="2535186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457" y="753474"/>
            <a:ext cx="4022003" cy="26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41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887795" y="171826"/>
            <a:ext cx="10137928" cy="1280890"/>
          </a:xfrm>
        </p:spPr>
        <p:txBody>
          <a:bodyPr/>
          <a:lstStyle/>
          <a:p>
            <a:r>
              <a:rPr lang="tr-TR" dirty="0" smtClean="0"/>
              <a:t>MPU kullanan aygıtları ve bazı ek donanımları hatırlayalım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650" y="1685003"/>
            <a:ext cx="2790825" cy="16383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81" y="1617289"/>
            <a:ext cx="5870195" cy="177372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845" y="4278107"/>
            <a:ext cx="2619375" cy="17430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132" y="3623304"/>
            <a:ext cx="4303918" cy="28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07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611618" y="133457"/>
            <a:ext cx="8911687" cy="569070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Şimdi Gelelim </a:t>
            </a:r>
            <a:r>
              <a:rPr lang="tr-TR" dirty="0" err="1" smtClean="0"/>
              <a:t>Mikrokontrolörlere</a:t>
            </a:r>
            <a:r>
              <a:rPr lang="tr-TR" dirty="0" smtClean="0"/>
              <a:t> (MCU)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08266" y="1107687"/>
            <a:ext cx="8915400" cy="5617578"/>
          </a:xfrm>
        </p:spPr>
        <p:txBody>
          <a:bodyPr>
            <a:normAutofit lnSpcReduction="10000"/>
          </a:bodyPr>
          <a:lstStyle/>
          <a:p>
            <a:r>
              <a:rPr lang="tr-TR" dirty="0" smtClean="0"/>
              <a:t>CPU</a:t>
            </a:r>
            <a:r>
              <a:rPr lang="tr-TR" dirty="0" smtClean="0"/>
              <a:t>, RAM,ROM, I/O </a:t>
            </a:r>
            <a:r>
              <a:rPr lang="tr-TR" dirty="0" smtClean="0"/>
              <a:t>gibi birimlerini </a:t>
            </a:r>
            <a:r>
              <a:rPr lang="tr-TR" dirty="0" smtClean="0"/>
              <a:t>tek çip içinde barındıran sayısal </a:t>
            </a:r>
            <a:r>
              <a:rPr lang="tr-TR" dirty="0" smtClean="0"/>
              <a:t>entegrelerdir</a:t>
            </a:r>
          </a:p>
          <a:p>
            <a:endParaRPr lang="tr-TR" dirty="0"/>
          </a:p>
          <a:p>
            <a:r>
              <a:rPr lang="tr-TR" dirty="0" smtClean="0"/>
              <a:t>Bir başka değişle bir mikro-bilgisayarın bir çip içine sıkıştırılmış hali</a:t>
            </a:r>
          </a:p>
          <a:p>
            <a:endParaRPr lang="tr-TR" dirty="0"/>
          </a:p>
          <a:p>
            <a:r>
              <a:rPr lang="tr-TR" dirty="0" err="1" smtClean="0"/>
              <a:t>MPU’lara</a:t>
            </a:r>
            <a:r>
              <a:rPr lang="tr-TR" dirty="0" smtClean="0"/>
              <a:t> kısıtlı özelliktedir ancak bununla birlikte maliyetli ve düşük enerji tüketimi sağlar</a:t>
            </a:r>
          </a:p>
          <a:p>
            <a:endParaRPr lang="tr-TR" dirty="0"/>
          </a:p>
          <a:p>
            <a:r>
              <a:rPr lang="tr-TR" dirty="0" smtClean="0"/>
              <a:t>Gömülü sistemlerin gelişmesinde ki en önemli teknoloji</a:t>
            </a:r>
          </a:p>
          <a:p>
            <a:endParaRPr lang="tr-TR" dirty="0"/>
          </a:p>
          <a:p>
            <a:r>
              <a:rPr lang="tr-TR" dirty="0" err="1" smtClean="0"/>
              <a:t>Programlanabilirlik</a:t>
            </a:r>
            <a:endParaRPr lang="tr-TR" dirty="0" smtClean="0"/>
          </a:p>
          <a:p>
            <a:endParaRPr lang="tr-TR" dirty="0"/>
          </a:p>
          <a:p>
            <a:r>
              <a:rPr lang="tr-TR" dirty="0" smtClean="0"/>
              <a:t>Çoklu protokol desteği</a:t>
            </a:r>
          </a:p>
          <a:p>
            <a:endParaRPr lang="tr-TR" dirty="0"/>
          </a:p>
          <a:p>
            <a:r>
              <a:rPr lang="tr-TR" dirty="0" smtClean="0"/>
              <a:t>RTOS desteği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560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795351" y="250484"/>
            <a:ext cx="3335927" cy="545929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MCU’lar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2" y="1386348"/>
            <a:ext cx="6617111" cy="504683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562" y="2527966"/>
            <a:ext cx="4918543" cy="32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9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Kaynaklar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50380" y="2133600"/>
            <a:ext cx="10214518" cy="3777622"/>
          </a:xfrm>
        </p:spPr>
        <p:txBody>
          <a:bodyPr/>
          <a:lstStyle/>
          <a:p>
            <a:endParaRPr lang="tr-TR" dirty="0" smtClean="0"/>
          </a:p>
          <a:p>
            <a:r>
              <a:rPr lang="en-US" b="1" dirty="0"/>
              <a:t>Computer </a:t>
            </a:r>
            <a:r>
              <a:rPr lang="en-US" b="1" dirty="0" smtClean="0"/>
              <a:t>Organization</a:t>
            </a:r>
            <a:r>
              <a:rPr lang="tr-TR" b="1" dirty="0" smtClean="0"/>
              <a:t> </a:t>
            </a:r>
            <a:r>
              <a:rPr lang="en-US" b="1" dirty="0" smtClean="0"/>
              <a:t>and Architecture</a:t>
            </a:r>
            <a:r>
              <a:rPr lang="tr-TR" b="1" dirty="0" smtClean="0"/>
              <a:t> </a:t>
            </a:r>
            <a:r>
              <a:rPr lang="en-US" b="1" dirty="0" smtClean="0"/>
              <a:t>Designing </a:t>
            </a:r>
            <a:r>
              <a:rPr lang="en-US" b="1" dirty="0"/>
              <a:t>for </a:t>
            </a:r>
            <a:r>
              <a:rPr lang="en-US" b="1" dirty="0" smtClean="0"/>
              <a:t>Performance</a:t>
            </a:r>
            <a:r>
              <a:rPr lang="tr-TR" b="1" dirty="0"/>
              <a:t>- </a:t>
            </a:r>
            <a:r>
              <a:rPr lang="tr-TR" dirty="0"/>
              <a:t>William </a:t>
            </a:r>
            <a:r>
              <a:rPr lang="tr-TR" dirty="0" err="1" smtClean="0"/>
              <a:t>Stallings</a:t>
            </a:r>
            <a:endParaRPr lang="tr-TR" dirty="0" smtClean="0"/>
          </a:p>
          <a:p>
            <a:endParaRPr lang="tr-TR" dirty="0" smtClean="0"/>
          </a:p>
          <a:p>
            <a:r>
              <a:rPr lang="tr-TR" b="1" dirty="0"/>
              <a:t>MasteringSTM32</a:t>
            </a:r>
            <a:r>
              <a:rPr lang="tr-TR" dirty="0"/>
              <a:t> - </a:t>
            </a:r>
            <a:r>
              <a:rPr lang="tr-TR" dirty="0" err="1"/>
              <a:t>Carmine</a:t>
            </a:r>
            <a:r>
              <a:rPr lang="tr-TR" dirty="0"/>
              <a:t> </a:t>
            </a:r>
            <a:r>
              <a:rPr lang="tr-TR" dirty="0" err="1"/>
              <a:t>Noviello</a:t>
            </a:r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381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191569" y="0"/>
            <a:ext cx="4279823" cy="408277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İyi Bilinen </a:t>
            </a:r>
            <a:r>
              <a:rPr lang="tr-TR" dirty="0" err="1" smtClean="0"/>
              <a:t>MCU’lar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6" y="619794"/>
            <a:ext cx="1905000" cy="18192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44" y="881915"/>
            <a:ext cx="2171700" cy="210502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650" y="908278"/>
            <a:ext cx="2765583" cy="207866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06" y="2824788"/>
            <a:ext cx="1550797" cy="155079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171" y="4641163"/>
            <a:ext cx="3204741" cy="2110492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41" y="3872372"/>
            <a:ext cx="2238375" cy="2047875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4551" y="908278"/>
            <a:ext cx="2181225" cy="2095500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779" y="4896309"/>
            <a:ext cx="1695450" cy="1600200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0484" y="4550324"/>
            <a:ext cx="2440908" cy="18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9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448333" y="279981"/>
            <a:ext cx="6324932" cy="467271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MCU’lar</a:t>
            </a:r>
            <a:r>
              <a:rPr lang="tr-TR" dirty="0" smtClean="0"/>
              <a:t> neden önemli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79" y="1450259"/>
            <a:ext cx="5009844" cy="364561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1450259"/>
            <a:ext cx="5732821" cy="364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60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146447" y="-17290"/>
            <a:ext cx="6695767" cy="2486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Bazı Lider MCU Üreticileri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73366" y="678426"/>
            <a:ext cx="6692440" cy="3480619"/>
          </a:xfrm>
        </p:spPr>
        <p:txBody>
          <a:bodyPr>
            <a:normAutofit fontScale="92500" lnSpcReduction="10000"/>
          </a:bodyPr>
          <a:lstStyle/>
          <a:p>
            <a:r>
              <a:rPr lang="tr-TR" sz="2800" b="1" dirty="0" err="1" smtClean="0"/>
              <a:t>Infineon</a:t>
            </a:r>
            <a:r>
              <a:rPr lang="tr-TR" sz="2800" b="1" dirty="0" smtClean="0"/>
              <a:t> </a:t>
            </a:r>
            <a:r>
              <a:rPr lang="tr-TR" sz="2800" b="1" dirty="0"/>
              <a:t>Technologies AG</a:t>
            </a:r>
          </a:p>
          <a:p>
            <a:r>
              <a:rPr lang="tr-TR" sz="2800" b="1" dirty="0" err="1"/>
              <a:t>Microchip</a:t>
            </a:r>
            <a:r>
              <a:rPr lang="tr-TR" sz="2800" b="1" dirty="0"/>
              <a:t> </a:t>
            </a:r>
            <a:r>
              <a:rPr lang="tr-TR" sz="2800" b="1" dirty="0" err="1"/>
              <a:t>Technology</a:t>
            </a:r>
            <a:r>
              <a:rPr lang="tr-TR" sz="2800" b="1" dirty="0"/>
              <a:t> </a:t>
            </a:r>
            <a:r>
              <a:rPr lang="tr-TR" sz="2800" b="1" dirty="0" err="1"/>
              <a:t>Inc</a:t>
            </a:r>
            <a:r>
              <a:rPr lang="tr-TR" sz="2800" b="1" dirty="0"/>
              <a:t>.</a:t>
            </a:r>
          </a:p>
          <a:p>
            <a:r>
              <a:rPr lang="tr-TR" sz="2800" b="1" dirty="0"/>
              <a:t>NXP </a:t>
            </a:r>
            <a:r>
              <a:rPr lang="tr-TR" sz="2800" b="1" dirty="0" err="1"/>
              <a:t>Semiconductor</a:t>
            </a:r>
            <a:endParaRPr lang="tr-TR" sz="2800" b="1" dirty="0"/>
          </a:p>
          <a:p>
            <a:r>
              <a:rPr lang="tr-TR" sz="2800" b="1" dirty="0" err="1"/>
              <a:t>Renesas</a:t>
            </a:r>
            <a:r>
              <a:rPr lang="tr-TR" sz="2800" b="1" dirty="0"/>
              <a:t> </a:t>
            </a:r>
            <a:r>
              <a:rPr lang="tr-TR" sz="2800" b="1" dirty="0" err="1"/>
              <a:t>Electronics</a:t>
            </a:r>
            <a:r>
              <a:rPr lang="tr-TR" sz="2800" b="1" dirty="0"/>
              <a:t> Corporation</a:t>
            </a:r>
          </a:p>
          <a:p>
            <a:r>
              <a:rPr lang="tr-TR" sz="2800" b="1" dirty="0" err="1" smtClean="0"/>
              <a:t>STMicroelectronics</a:t>
            </a:r>
            <a:r>
              <a:rPr lang="tr-TR" sz="2800" b="1" dirty="0" smtClean="0"/>
              <a:t> (STM)</a:t>
            </a:r>
            <a:endParaRPr lang="tr-TR" sz="2800" b="1" dirty="0"/>
          </a:p>
          <a:p>
            <a:r>
              <a:rPr lang="tr-TR" sz="2800" b="1" dirty="0"/>
              <a:t>Texas Instruments </a:t>
            </a:r>
            <a:r>
              <a:rPr lang="tr-TR" sz="2800" b="1" dirty="0" err="1" smtClean="0"/>
              <a:t>Incorporated</a:t>
            </a:r>
            <a:r>
              <a:rPr lang="tr-TR" sz="2800" b="1" dirty="0" smtClean="0"/>
              <a:t> (TI)</a:t>
            </a:r>
          </a:p>
          <a:p>
            <a:r>
              <a:rPr lang="tr-TR" sz="2800" b="1" dirty="0" err="1"/>
              <a:t>Espressif</a:t>
            </a:r>
            <a:r>
              <a:rPr lang="tr-TR" sz="2800" b="1" dirty="0"/>
              <a:t> </a:t>
            </a:r>
            <a:r>
              <a:rPr lang="tr-TR" sz="2800" b="1" dirty="0" err="1"/>
              <a:t>Systems</a:t>
            </a:r>
            <a:endParaRPr lang="tr-TR" sz="2800" b="1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986" y="553983"/>
            <a:ext cx="3219450" cy="14192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873" y="2167401"/>
            <a:ext cx="2143125" cy="214312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60" y="5316641"/>
            <a:ext cx="2604320" cy="117194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483" y="2286463"/>
            <a:ext cx="1905000" cy="190500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91" y="4414680"/>
            <a:ext cx="3667301" cy="2387703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184" y="4283488"/>
            <a:ext cx="3435299" cy="2574512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1822" y="4397700"/>
            <a:ext cx="3841955" cy="6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7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438500" y="220987"/>
            <a:ext cx="6580571" cy="496767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MPU ve MCU arasındaki farklar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55" y="2402450"/>
            <a:ext cx="8505672" cy="414704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418" y="1120875"/>
            <a:ext cx="2535659" cy="17949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82" y="1027432"/>
            <a:ext cx="2537410" cy="18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07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130809" y="201322"/>
            <a:ext cx="8911687" cy="673748"/>
          </a:xfrm>
        </p:spPr>
        <p:txBody>
          <a:bodyPr/>
          <a:lstStyle/>
          <a:p>
            <a:r>
              <a:rPr lang="tr-TR" dirty="0" smtClean="0"/>
              <a:t>Nedir bu ARM olayı ve Niçin?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91120" y="1071716"/>
            <a:ext cx="9553627" cy="4935793"/>
          </a:xfrm>
        </p:spPr>
        <p:txBody>
          <a:bodyPr>
            <a:normAutofit fontScale="92500" lnSpcReduction="20000"/>
          </a:bodyPr>
          <a:lstStyle/>
          <a:p>
            <a:r>
              <a:rPr lang="tr-TR" dirty="0" smtClean="0"/>
              <a:t>Uzun adı </a:t>
            </a:r>
            <a:r>
              <a:rPr lang="tr-TR" b="1" dirty="0" smtClean="0"/>
              <a:t>Advanced </a:t>
            </a:r>
            <a:r>
              <a:rPr lang="tr-TR" b="1" dirty="0"/>
              <a:t>RISC Machine </a:t>
            </a:r>
            <a:r>
              <a:rPr lang="tr-TR" dirty="0"/>
              <a:t>(Eski adı  </a:t>
            </a:r>
            <a:r>
              <a:rPr lang="tr-TR" dirty="0" err="1"/>
              <a:t>Acorn</a:t>
            </a:r>
            <a:r>
              <a:rPr lang="tr-TR" dirty="0"/>
              <a:t> RISC Machine</a:t>
            </a:r>
            <a:r>
              <a:rPr lang="tr-TR" dirty="0" smtClean="0"/>
              <a:t>) olan dünyanın önde gelen teknoloji firmalarından biri ve ARM </a:t>
            </a:r>
            <a:r>
              <a:rPr lang="tr-TR" dirty="0" err="1" smtClean="0"/>
              <a:t>mimari’nin</a:t>
            </a:r>
            <a:r>
              <a:rPr lang="tr-TR" dirty="0" smtClean="0"/>
              <a:t> </a:t>
            </a:r>
            <a:r>
              <a:rPr lang="tr-TR" dirty="0" err="1" smtClean="0"/>
              <a:t>üzreticisi</a:t>
            </a:r>
            <a:endParaRPr lang="tr-TR" dirty="0" smtClean="0"/>
          </a:p>
          <a:p>
            <a:endParaRPr lang="tr-TR" dirty="0"/>
          </a:p>
          <a:p>
            <a:r>
              <a:rPr lang="tr-TR" dirty="0" smtClean="0"/>
              <a:t>2016 yılında </a:t>
            </a:r>
            <a:r>
              <a:rPr lang="tr-TR" dirty="0" err="1" smtClean="0"/>
              <a:t>Softbank</a:t>
            </a:r>
            <a:r>
              <a:rPr lang="tr-TR" dirty="0" smtClean="0"/>
              <a:t> tarafından satın alınmış (Her ne kadar şu aralar </a:t>
            </a:r>
            <a:r>
              <a:rPr lang="tr-TR" dirty="0" err="1" smtClean="0"/>
              <a:t>Nvidia</a:t>
            </a:r>
            <a:r>
              <a:rPr lang="tr-TR" dirty="0" smtClean="0"/>
              <a:t> tarafından alınmak istense de) ve değeri 40 milyar dolar civarı olan bir marka</a:t>
            </a:r>
          </a:p>
          <a:p>
            <a:endParaRPr lang="tr-TR" dirty="0"/>
          </a:p>
          <a:p>
            <a:r>
              <a:rPr lang="tr-TR" dirty="0" smtClean="0"/>
              <a:t>Köken olarak bir İngiliz firması</a:t>
            </a:r>
          </a:p>
          <a:p>
            <a:endParaRPr lang="tr-TR" dirty="0"/>
          </a:p>
          <a:p>
            <a:r>
              <a:rPr lang="tr-TR" dirty="0" smtClean="0"/>
              <a:t>Ürettiği işlemci mimarilerinin lisanlarını işlemci üreten firmalara satmaktadır</a:t>
            </a:r>
          </a:p>
          <a:p>
            <a:endParaRPr lang="tr-TR" dirty="0"/>
          </a:p>
          <a:p>
            <a:r>
              <a:rPr lang="tr-TR" dirty="0" err="1" smtClean="0"/>
              <a:t>Pekçok</a:t>
            </a:r>
            <a:r>
              <a:rPr lang="tr-TR" dirty="0" smtClean="0"/>
              <a:t> firma ARM mimari kullanan işlemciler üretmektedir. Mimari’den kasıt</a:t>
            </a:r>
          </a:p>
          <a:p>
            <a:pPr lvl="1"/>
            <a:r>
              <a:rPr lang="tr-TR" dirty="0" smtClean="0"/>
              <a:t>ISA (</a:t>
            </a:r>
            <a:r>
              <a:rPr lang="tr-TR" dirty="0" err="1" smtClean="0"/>
              <a:t>Instruction</a:t>
            </a:r>
            <a:r>
              <a:rPr lang="tr-TR" dirty="0" smtClean="0"/>
              <a:t> set </a:t>
            </a:r>
            <a:r>
              <a:rPr lang="tr-TR" dirty="0" err="1" smtClean="0"/>
              <a:t>architecture</a:t>
            </a:r>
            <a:r>
              <a:rPr lang="tr-TR" dirty="0" smtClean="0"/>
              <a:t>)</a:t>
            </a:r>
          </a:p>
          <a:p>
            <a:pPr lvl="1"/>
            <a:r>
              <a:rPr lang="tr-TR" dirty="0" err="1" smtClean="0"/>
              <a:t>Execution</a:t>
            </a:r>
            <a:r>
              <a:rPr lang="tr-TR" dirty="0" smtClean="0"/>
              <a:t> Model</a:t>
            </a:r>
          </a:p>
          <a:p>
            <a:pPr lvl="1"/>
            <a:r>
              <a:rPr lang="tr-TR" dirty="0" smtClean="0"/>
              <a:t>Hafıza yönetimi ve mimarisi</a:t>
            </a:r>
          </a:p>
          <a:p>
            <a:pPr lvl="1"/>
            <a:r>
              <a:rPr lang="tr-TR" dirty="0" err="1" smtClean="0"/>
              <a:t>Instruction</a:t>
            </a:r>
            <a:r>
              <a:rPr lang="tr-TR" dirty="0" smtClean="0"/>
              <a:t> </a:t>
            </a:r>
            <a:r>
              <a:rPr lang="tr-TR" dirty="0" err="1" smtClean="0"/>
              <a:t>Cycle</a:t>
            </a:r>
            <a:r>
              <a:rPr lang="tr-TR" dirty="0" smtClean="0"/>
              <a:t> </a:t>
            </a:r>
            <a:r>
              <a:rPr lang="tr-TR" dirty="0" err="1" smtClean="0"/>
              <a:t>planing</a:t>
            </a:r>
            <a:endParaRPr lang="tr-TR" dirty="0" smtClean="0"/>
          </a:p>
          <a:p>
            <a:pPr lvl="1"/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792" y="4357503"/>
            <a:ext cx="3122511" cy="250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26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54060" y="103000"/>
            <a:ext cx="8911687" cy="46727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ARM kullanan firmalar ve işlemciler</a:t>
            </a:r>
            <a:endParaRPr 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1556824" y="816078"/>
            <a:ext cx="4952132" cy="4090219"/>
          </a:xfrm>
        </p:spPr>
        <p:txBody>
          <a:bodyPr>
            <a:normAutofit/>
          </a:bodyPr>
          <a:lstStyle/>
          <a:p>
            <a:r>
              <a:rPr lang="tr-TR" b="1" dirty="0" smtClean="0"/>
              <a:t>Apple</a:t>
            </a:r>
          </a:p>
          <a:p>
            <a:r>
              <a:rPr lang="tr-TR" b="1" dirty="0" err="1" smtClean="0"/>
              <a:t>Oracle</a:t>
            </a:r>
            <a:endParaRPr lang="tr-TR" b="1" dirty="0" smtClean="0"/>
          </a:p>
          <a:p>
            <a:r>
              <a:rPr lang="tr-TR" b="1" dirty="0" err="1" smtClean="0"/>
              <a:t>Infineon</a:t>
            </a:r>
            <a:r>
              <a:rPr lang="tr-TR" b="1" dirty="0" smtClean="0"/>
              <a:t> </a:t>
            </a:r>
            <a:r>
              <a:rPr lang="tr-TR" b="1" dirty="0"/>
              <a:t>Technologies AG</a:t>
            </a:r>
          </a:p>
          <a:p>
            <a:r>
              <a:rPr lang="tr-TR" b="1" dirty="0" err="1"/>
              <a:t>Microchip</a:t>
            </a:r>
            <a:r>
              <a:rPr lang="tr-TR" b="1" dirty="0"/>
              <a:t> </a:t>
            </a:r>
            <a:r>
              <a:rPr lang="tr-TR" b="1" dirty="0" err="1"/>
              <a:t>Technology</a:t>
            </a:r>
            <a:r>
              <a:rPr lang="tr-TR" b="1" dirty="0"/>
              <a:t> </a:t>
            </a:r>
            <a:r>
              <a:rPr lang="tr-TR" b="1" dirty="0" err="1"/>
              <a:t>Inc</a:t>
            </a:r>
            <a:r>
              <a:rPr lang="tr-TR" b="1" dirty="0"/>
              <a:t>.</a:t>
            </a:r>
          </a:p>
          <a:p>
            <a:r>
              <a:rPr lang="tr-TR" b="1" dirty="0"/>
              <a:t>NXP </a:t>
            </a:r>
            <a:r>
              <a:rPr lang="tr-TR" b="1" dirty="0" err="1"/>
              <a:t>Semiconductor</a:t>
            </a:r>
            <a:endParaRPr lang="tr-TR" b="1" dirty="0"/>
          </a:p>
          <a:p>
            <a:r>
              <a:rPr lang="tr-TR" b="1" dirty="0" err="1"/>
              <a:t>Renesas</a:t>
            </a:r>
            <a:r>
              <a:rPr lang="tr-TR" b="1" dirty="0"/>
              <a:t> </a:t>
            </a:r>
            <a:r>
              <a:rPr lang="tr-TR" b="1" dirty="0" err="1"/>
              <a:t>Electronics</a:t>
            </a:r>
            <a:r>
              <a:rPr lang="tr-TR" b="1" dirty="0"/>
              <a:t> Corporation</a:t>
            </a:r>
          </a:p>
          <a:p>
            <a:r>
              <a:rPr lang="tr-TR" b="1" dirty="0" err="1"/>
              <a:t>STMicroelectronics</a:t>
            </a:r>
            <a:r>
              <a:rPr lang="tr-TR" b="1" dirty="0"/>
              <a:t> (STM)</a:t>
            </a:r>
          </a:p>
          <a:p>
            <a:r>
              <a:rPr lang="tr-TR" b="1" dirty="0"/>
              <a:t>Texas Instruments </a:t>
            </a:r>
            <a:r>
              <a:rPr lang="tr-TR" b="1" dirty="0" err="1"/>
              <a:t>Incorporated</a:t>
            </a:r>
            <a:r>
              <a:rPr lang="tr-TR" b="1" dirty="0"/>
              <a:t> (TI)</a:t>
            </a:r>
          </a:p>
          <a:p>
            <a:r>
              <a:rPr lang="tr-TR" b="1" dirty="0" err="1"/>
              <a:t>Espressif</a:t>
            </a:r>
            <a:r>
              <a:rPr lang="tr-TR" b="1" dirty="0"/>
              <a:t> </a:t>
            </a:r>
            <a:r>
              <a:rPr lang="tr-TR" b="1" dirty="0" err="1" smtClean="0"/>
              <a:t>Systems</a:t>
            </a:r>
            <a:endParaRPr lang="tr-TR" b="1" dirty="0" smtClean="0"/>
          </a:p>
          <a:p>
            <a:r>
              <a:rPr lang="tr-TR" b="1" dirty="0" smtClean="0"/>
              <a:t>…</a:t>
            </a:r>
            <a:endParaRPr lang="tr-TR" b="1" dirty="0"/>
          </a:p>
          <a:p>
            <a:endParaRPr lang="tr-TR" dirty="0" smtClean="0"/>
          </a:p>
          <a:p>
            <a:pPr lvl="1"/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03" y="729440"/>
            <a:ext cx="6035882" cy="382289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96" y="5152104"/>
            <a:ext cx="2847975" cy="16002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778" y="4991100"/>
            <a:ext cx="2505075" cy="18192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822" y="5020597"/>
            <a:ext cx="2857500" cy="160020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471" y="4963447"/>
            <a:ext cx="2544314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8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50939" y="1666328"/>
            <a:ext cx="2775488" cy="3003993"/>
          </a:xfrm>
        </p:spPr>
        <p:txBody>
          <a:bodyPr/>
          <a:lstStyle/>
          <a:p>
            <a:r>
              <a:rPr lang="tr-TR" dirty="0" smtClean="0"/>
              <a:t>ARM </a:t>
            </a:r>
            <a:r>
              <a:rPr lang="tr-TR" dirty="0" err="1" smtClean="0"/>
              <a:t>Core</a:t>
            </a:r>
            <a:r>
              <a:rPr lang="tr-TR" dirty="0" smtClean="0"/>
              <a:t> ve ARM temelli MCU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27" y="157316"/>
            <a:ext cx="6813754" cy="6400801"/>
          </a:xfrm>
        </p:spPr>
      </p:pic>
    </p:spTree>
    <p:extLst>
      <p:ext uri="{BB962C8B-B14F-4D97-AF65-F5344CB8AC3E}">
        <p14:creationId xmlns:p14="http://schemas.microsoft.com/office/powerpoint/2010/main" val="2835399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806345" y="171826"/>
            <a:ext cx="8911687" cy="496767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Bazı konuları bir anımsayalım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906972" y="1297857"/>
            <a:ext cx="3555950" cy="2458066"/>
          </a:xfrm>
        </p:spPr>
        <p:txBody>
          <a:bodyPr>
            <a:normAutofit fontScale="92500" lnSpcReduction="10000"/>
          </a:bodyPr>
          <a:lstStyle/>
          <a:p>
            <a:r>
              <a:rPr lang="tr-TR" dirty="0" err="1" smtClean="0"/>
              <a:t>Cycle</a:t>
            </a:r>
            <a:r>
              <a:rPr lang="tr-TR" dirty="0" smtClean="0"/>
              <a:t> nedir</a:t>
            </a:r>
          </a:p>
          <a:p>
            <a:r>
              <a:rPr lang="tr-TR" dirty="0" smtClean="0"/>
              <a:t>Frekans ve </a:t>
            </a:r>
            <a:r>
              <a:rPr lang="tr-TR" dirty="0" err="1" smtClean="0"/>
              <a:t>period</a:t>
            </a:r>
            <a:r>
              <a:rPr lang="tr-TR" dirty="0" smtClean="0"/>
              <a:t> kavramları</a:t>
            </a:r>
          </a:p>
          <a:p>
            <a:r>
              <a:rPr lang="tr-TR" dirty="0" err="1" smtClean="0"/>
              <a:t>Pipeline</a:t>
            </a:r>
            <a:endParaRPr lang="tr-TR" dirty="0" smtClean="0"/>
          </a:p>
          <a:p>
            <a:r>
              <a:rPr lang="tr-TR" dirty="0" smtClean="0"/>
              <a:t>Sayı sistemleri ve dönüşümler</a:t>
            </a:r>
          </a:p>
          <a:p>
            <a:r>
              <a:rPr lang="tr-TR" dirty="0" smtClean="0"/>
              <a:t>Mantıksal işlemler</a:t>
            </a:r>
          </a:p>
          <a:p>
            <a:r>
              <a:rPr lang="tr-TR" dirty="0" err="1" smtClean="0"/>
              <a:t>Kombinasyonel</a:t>
            </a:r>
            <a:r>
              <a:rPr lang="tr-TR" dirty="0" smtClean="0"/>
              <a:t> ve </a:t>
            </a:r>
            <a:r>
              <a:rPr lang="tr-TR" dirty="0" err="1" smtClean="0"/>
              <a:t>ardışıl</a:t>
            </a:r>
            <a:r>
              <a:rPr lang="tr-TR" dirty="0" smtClean="0"/>
              <a:t> devreler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070" y="986925"/>
            <a:ext cx="4071478" cy="105011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t="13477" b="17706"/>
          <a:stretch/>
        </p:blipFill>
        <p:spPr>
          <a:xfrm>
            <a:off x="4661414" y="2167747"/>
            <a:ext cx="5790276" cy="298852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0696" y="968494"/>
            <a:ext cx="2854323" cy="106854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527" y="3928005"/>
            <a:ext cx="2591662" cy="1256204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758" y="5197646"/>
            <a:ext cx="2743200" cy="166687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5693" y="5450672"/>
            <a:ext cx="5061718" cy="131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80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573161" y="0"/>
            <a:ext cx="9872457" cy="1280890"/>
          </a:xfrm>
        </p:spPr>
        <p:txBody>
          <a:bodyPr/>
          <a:lstStyle/>
          <a:p>
            <a:r>
              <a:rPr lang="tr-TR" dirty="0" smtClean="0"/>
              <a:t>ASCII tablo niçin kullanılır </a:t>
            </a:r>
            <a:r>
              <a:rPr lang="tr-TR" dirty="0" err="1" smtClean="0"/>
              <a:t>dı</a:t>
            </a:r>
            <a:r>
              <a:rPr lang="tr-TR" dirty="0" smtClean="0"/>
              <a:t>? Daha gelişmiş kodlama teknolojisi neydi?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33" y="1120877"/>
            <a:ext cx="7783154" cy="51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35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Ders Sonu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38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Bu Hafta Ne Göreceğiz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85964" y="1676399"/>
            <a:ext cx="8915400" cy="4200293"/>
          </a:xfrm>
        </p:spPr>
        <p:txBody>
          <a:bodyPr>
            <a:normAutofit fontScale="92500"/>
          </a:bodyPr>
          <a:lstStyle/>
          <a:p>
            <a:r>
              <a:rPr lang="tr-TR" sz="2800" dirty="0" smtClean="0"/>
              <a:t>Dersin amacı</a:t>
            </a:r>
          </a:p>
          <a:p>
            <a:r>
              <a:rPr lang="tr-TR" sz="2800" dirty="0" smtClean="0"/>
              <a:t>Sayısal Bilgisayarlar</a:t>
            </a:r>
          </a:p>
          <a:p>
            <a:r>
              <a:rPr lang="tr-TR" sz="2800" dirty="0" smtClean="0"/>
              <a:t>İşlemci Mimarisi ve Organizasyonu</a:t>
            </a:r>
          </a:p>
          <a:p>
            <a:r>
              <a:rPr lang="tr-TR" sz="2800" dirty="0" smtClean="0"/>
              <a:t>Mikroişlemciler ve </a:t>
            </a:r>
            <a:r>
              <a:rPr lang="tr-TR" sz="2800" dirty="0"/>
              <a:t>Önemli </a:t>
            </a:r>
            <a:r>
              <a:rPr lang="tr-TR" sz="2800" dirty="0" smtClean="0"/>
              <a:t>Bileşenler</a:t>
            </a:r>
            <a:endParaRPr lang="tr-TR" sz="2800" dirty="0"/>
          </a:p>
          <a:p>
            <a:r>
              <a:rPr lang="tr-TR" sz="2800" dirty="0" smtClean="0"/>
              <a:t>Mikroişlemci ve </a:t>
            </a:r>
            <a:r>
              <a:rPr lang="tr-TR" sz="2800" dirty="0" err="1" smtClean="0"/>
              <a:t>Mikrokontrolör</a:t>
            </a:r>
            <a:r>
              <a:rPr lang="tr-TR" sz="2800" dirty="0" smtClean="0"/>
              <a:t> arasındaki farklar</a:t>
            </a:r>
          </a:p>
          <a:p>
            <a:r>
              <a:rPr lang="tr-TR" sz="2800" dirty="0" smtClean="0"/>
              <a:t>İşlemci teknolojileri ve yaygın işlemciler</a:t>
            </a:r>
          </a:p>
          <a:p>
            <a:r>
              <a:rPr lang="tr-TR" sz="2800" dirty="0" smtClean="0"/>
              <a:t>Neden </a:t>
            </a:r>
            <a:r>
              <a:rPr lang="tr-TR" sz="2800" dirty="0" smtClean="0"/>
              <a:t>ARM ve kısa bir giriş</a:t>
            </a:r>
            <a:endParaRPr lang="tr-TR" sz="2800" dirty="0" smtClean="0"/>
          </a:p>
          <a:p>
            <a:r>
              <a:rPr lang="tr-TR" sz="2800" dirty="0" smtClean="0"/>
              <a:t>Bazı bilinmesi gereken teknik konuların hatırlanması</a:t>
            </a:r>
          </a:p>
        </p:txBody>
      </p:sp>
    </p:spTree>
    <p:extLst>
      <p:ext uri="{BB962C8B-B14F-4D97-AF65-F5344CB8AC3E}">
        <p14:creationId xmlns:p14="http://schemas.microsoft.com/office/powerpoint/2010/main" val="17726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Dersin Amacı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85963" y="1880839"/>
            <a:ext cx="8915400" cy="4006222"/>
          </a:xfrm>
        </p:spPr>
        <p:txBody>
          <a:bodyPr/>
          <a:lstStyle/>
          <a:p>
            <a:r>
              <a:rPr lang="tr-TR" dirty="0" smtClean="0"/>
              <a:t>Mikroişlemci ve </a:t>
            </a:r>
            <a:r>
              <a:rPr lang="tr-TR" dirty="0" err="1" smtClean="0"/>
              <a:t>mikrokontrölör</a:t>
            </a:r>
            <a:r>
              <a:rPr lang="tr-TR" dirty="0" smtClean="0"/>
              <a:t> dünyasını tanımak</a:t>
            </a:r>
          </a:p>
          <a:p>
            <a:r>
              <a:rPr lang="tr-TR" dirty="0" smtClean="0"/>
              <a:t>İşlem, hafıza, port ve diğer temel birimleri tanımak </a:t>
            </a:r>
          </a:p>
          <a:p>
            <a:r>
              <a:rPr lang="tr-TR" dirty="0" smtClean="0"/>
              <a:t>Donanımsal düzeyde programlamayı anlamak</a:t>
            </a:r>
          </a:p>
          <a:p>
            <a:r>
              <a:rPr lang="tr-TR" dirty="0" smtClean="0"/>
              <a:t>Çevre birimlerle etkileşimi ve iletişimi anlamak</a:t>
            </a:r>
          </a:p>
          <a:p>
            <a:r>
              <a:rPr lang="tr-TR" dirty="0" smtClean="0"/>
              <a:t>Haberleşme protokollerini anlamak</a:t>
            </a:r>
          </a:p>
          <a:p>
            <a:r>
              <a:rPr lang="tr-TR" dirty="0" smtClean="0"/>
              <a:t>Kesme işlevinin ve sürecinin anlaşılması</a:t>
            </a:r>
          </a:p>
          <a:p>
            <a:r>
              <a:rPr lang="tr-TR" dirty="0" smtClean="0"/>
              <a:t>Zamanlayıcı işlemleri</a:t>
            </a:r>
          </a:p>
          <a:p>
            <a:r>
              <a:rPr lang="tr-TR" dirty="0" smtClean="0"/>
              <a:t>OS ve donanım ilişkisinin anlaşılması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54" y="2869107"/>
            <a:ext cx="4481371" cy="33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5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20964" y="133457"/>
            <a:ext cx="8911687" cy="569070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Sayısal Bilgisayarlar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17250" y="1520282"/>
            <a:ext cx="5283539" cy="3943815"/>
          </a:xfrm>
        </p:spPr>
        <p:txBody>
          <a:bodyPr/>
          <a:lstStyle/>
          <a:p>
            <a:pPr algn="just"/>
            <a:r>
              <a:rPr lang="tr-TR" dirty="0" smtClean="0"/>
              <a:t>Yüksek hesaplama hızı ve kapasitesine sahip ve sayısal elektronik prensiplerine göre çalışan bileşenlerden oluşan aygıtlardır</a:t>
            </a:r>
          </a:p>
          <a:p>
            <a:pPr algn="just"/>
            <a:endParaRPr lang="tr-TR" dirty="0"/>
          </a:p>
          <a:p>
            <a:pPr algn="just"/>
            <a:r>
              <a:rPr lang="tr-TR" dirty="0" smtClean="0"/>
              <a:t>Farklı görevlere sahip bileşenler sayısal haberleşme teknikleri veya protokolleri ile birbirleri ile etkileşime geçerler</a:t>
            </a:r>
          </a:p>
          <a:p>
            <a:pPr algn="just"/>
            <a:endParaRPr lang="tr-TR" dirty="0"/>
          </a:p>
          <a:p>
            <a:pPr algn="just"/>
            <a:r>
              <a:rPr lang="tr-TR" dirty="0" smtClean="0"/>
              <a:t>Günümüz sayısal bilgisayarları, yazılım ve donanım olmak üzere iki fonksiyonel yapıyı birlikte kullanır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0" y="1399592"/>
            <a:ext cx="5341444" cy="40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013225" y="222666"/>
            <a:ext cx="7822314" cy="613675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Sayısal Bilgisayarların Temel Parçaları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471" y="1119187"/>
            <a:ext cx="8219068" cy="49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492564" y="646413"/>
            <a:ext cx="8911687" cy="502163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Sayısal Bilgisayarların Fonksiyonları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31651" y="1654098"/>
            <a:ext cx="8915400" cy="3777622"/>
          </a:xfrm>
        </p:spPr>
        <p:txBody>
          <a:bodyPr/>
          <a:lstStyle/>
          <a:p>
            <a:r>
              <a:rPr lang="tr-TR" b="1" dirty="0" smtClean="0"/>
              <a:t>Veri işleme </a:t>
            </a:r>
            <a:r>
              <a:rPr lang="tr-TR" dirty="0" smtClean="0"/>
              <a:t>: Alınan komutların gerekli alt birimleri aktif etmesi ile  ilgili girdi (</a:t>
            </a:r>
            <a:r>
              <a:rPr lang="tr-TR" dirty="0" err="1" smtClean="0"/>
              <a:t>input</a:t>
            </a:r>
            <a:r>
              <a:rPr lang="tr-TR" dirty="0" smtClean="0"/>
              <a:t>)’</a:t>
            </a:r>
            <a:r>
              <a:rPr lang="tr-TR" dirty="0" err="1" smtClean="0"/>
              <a:t>yi</a:t>
            </a:r>
            <a:r>
              <a:rPr lang="tr-TR" dirty="0" smtClean="0"/>
              <a:t> hedeflenen çıktıya (</a:t>
            </a:r>
            <a:r>
              <a:rPr lang="tr-TR" dirty="0" err="1" smtClean="0"/>
              <a:t>output</a:t>
            </a:r>
            <a:r>
              <a:rPr lang="tr-TR" dirty="0" smtClean="0"/>
              <a:t>) dönüştürmesi</a:t>
            </a:r>
          </a:p>
          <a:p>
            <a:r>
              <a:rPr lang="tr-TR" b="1" dirty="0" smtClean="0"/>
              <a:t>Veri depolama</a:t>
            </a:r>
            <a:r>
              <a:rPr lang="tr-TR" dirty="0" smtClean="0"/>
              <a:t>: Kalıcı ve geçici depolama</a:t>
            </a:r>
          </a:p>
          <a:p>
            <a:r>
              <a:rPr lang="tr-TR" b="1" dirty="0" smtClean="0"/>
              <a:t>Veri taşıma:</a:t>
            </a:r>
          </a:p>
          <a:p>
            <a:pPr lvl="1"/>
            <a:r>
              <a:rPr lang="tr-TR" dirty="0" smtClean="0"/>
              <a:t>I/O ile ( doğrudan bağlantılı çevresel (</a:t>
            </a:r>
            <a:r>
              <a:rPr lang="tr-TR" dirty="0"/>
              <a:t>p</a:t>
            </a:r>
            <a:r>
              <a:rPr lang="en-US" dirty="0" err="1" smtClean="0"/>
              <a:t>eripheral</a:t>
            </a:r>
            <a:r>
              <a:rPr lang="tr-TR" dirty="0" smtClean="0"/>
              <a:t>) Birimler ile)</a:t>
            </a:r>
          </a:p>
          <a:p>
            <a:pPr lvl="1"/>
            <a:r>
              <a:rPr lang="tr-TR" dirty="0" smtClean="0"/>
              <a:t>Veri İletişimi (</a:t>
            </a:r>
            <a:r>
              <a:rPr lang="tr-TR" dirty="0" err="1" smtClean="0"/>
              <a:t>remote</a:t>
            </a:r>
            <a:r>
              <a:rPr lang="tr-TR" dirty="0" smtClean="0"/>
              <a:t> (uzak) aygıtlar ile)</a:t>
            </a:r>
          </a:p>
          <a:p>
            <a:pPr lvl="1"/>
            <a:endParaRPr lang="tr-TR" dirty="0"/>
          </a:p>
          <a:p>
            <a:r>
              <a:rPr lang="tr-TR" b="1" dirty="0" smtClean="0"/>
              <a:t>Kontrol</a:t>
            </a:r>
            <a:r>
              <a:rPr lang="tr-TR" dirty="0" smtClean="0"/>
              <a:t>: Tüm bilgisayar donanım ve diğer kaynaklarının yönetimini gerçekleştirme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23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38147" y="178061"/>
            <a:ext cx="10649413" cy="412953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smtClean="0"/>
              <a:t>Bilgisayar Mimarisi (Architecture) ve Organizasyonu (</a:t>
            </a:r>
            <a:r>
              <a:rPr lang="en-US" dirty="0" smtClean="0"/>
              <a:t>Organization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969913" y="1319561"/>
            <a:ext cx="9385880" cy="2059259"/>
          </a:xfrm>
        </p:spPr>
        <p:txBody>
          <a:bodyPr/>
          <a:lstStyle/>
          <a:p>
            <a:pPr algn="just"/>
            <a:r>
              <a:rPr lang="tr-TR" b="1" dirty="0" smtClean="0"/>
              <a:t>Mimari</a:t>
            </a:r>
            <a:r>
              <a:rPr lang="tr-TR" dirty="0" smtClean="0"/>
              <a:t>: Bilgisayarın programcıya bakan yüzüdür. Bilgisayar birimlerinin çalışmasını sağlayan komutları ve onların yapılarını tanımlar. Genellikle Komut Seti Mimarisi (</a:t>
            </a:r>
            <a:r>
              <a:rPr lang="tr-TR" dirty="0" err="1" smtClean="0"/>
              <a:t>Instruction</a:t>
            </a:r>
            <a:r>
              <a:rPr lang="tr-TR" dirty="0" smtClean="0"/>
              <a:t> Set Architecture-ISA) olarak da bilinir</a:t>
            </a:r>
          </a:p>
          <a:p>
            <a:pPr algn="just"/>
            <a:endParaRPr lang="tr-TR" dirty="0"/>
          </a:p>
          <a:p>
            <a:pPr algn="just"/>
            <a:r>
              <a:rPr lang="tr-TR" b="1" dirty="0" smtClean="0"/>
              <a:t>Organizasyon</a:t>
            </a:r>
            <a:r>
              <a:rPr lang="tr-TR" dirty="0" smtClean="0"/>
              <a:t>:  Bilgisayarın operasyonel birimlerini ve birbirleri ile etkileşimlerini tanımlar. I/O fonksiyonları, hafıza kaç bit, vb.</a:t>
            </a:r>
          </a:p>
          <a:p>
            <a:pPr marL="0" indent="0" algn="just">
              <a:buNone/>
            </a:pP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20" y="3520068"/>
            <a:ext cx="5143965" cy="293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8" y="407471"/>
            <a:ext cx="4938826" cy="5804350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31" y="577697"/>
            <a:ext cx="5494196" cy="546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506</TotalTime>
  <Words>869</Words>
  <Application>Microsoft Office PowerPoint</Application>
  <PresentationFormat>Geniş ekran</PresentationFormat>
  <Paragraphs>137</Paragraphs>
  <Slides>29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Duman</vt:lpstr>
      <vt:lpstr>Mikroişlemciler</vt:lpstr>
      <vt:lpstr>Kaynaklar</vt:lpstr>
      <vt:lpstr>Bu Hafta Ne Göreceğiz</vt:lpstr>
      <vt:lpstr>Dersin Amacı</vt:lpstr>
      <vt:lpstr>Sayısal Bilgisayarlar</vt:lpstr>
      <vt:lpstr>Sayısal Bilgisayarların Temel Parçaları</vt:lpstr>
      <vt:lpstr>Sayısal Bilgisayarların Fonksiyonları</vt:lpstr>
      <vt:lpstr>Bilgisayar Mimarisi (Architecture) ve Organizasyonu (Organization)</vt:lpstr>
      <vt:lpstr>PowerPoint Sunusu</vt:lpstr>
      <vt:lpstr>İşlemci (Processor), Mikroişlemci (Microprocessor), Merkezi İşlem Birimi (Central Processing Unit-CPU)</vt:lpstr>
      <vt:lpstr>PowerPoint Sunusu</vt:lpstr>
      <vt:lpstr>Peki ya GPU – APU –TPU-NPU ?</vt:lpstr>
      <vt:lpstr>Mikroişlemciler ve diğer bilgisayar birimleri</vt:lpstr>
      <vt:lpstr>İyi Bilinen MPU’lar</vt:lpstr>
      <vt:lpstr>İyi Bilinen İşlemci Üreticileri</vt:lpstr>
      <vt:lpstr>İyi bilinen bazı mikroişlemciler</vt:lpstr>
      <vt:lpstr>MPU kullanan aygıtları ve bazı ek donanımları hatırlayalım</vt:lpstr>
      <vt:lpstr>Şimdi Gelelim Mikrokontrolörlere (MCU)</vt:lpstr>
      <vt:lpstr>MCU’lar</vt:lpstr>
      <vt:lpstr>İyi Bilinen MCU’lar</vt:lpstr>
      <vt:lpstr>MCU’lar neden önemli</vt:lpstr>
      <vt:lpstr>Bazı Lider MCU Üreticileri</vt:lpstr>
      <vt:lpstr>MPU ve MCU arasındaki farklar</vt:lpstr>
      <vt:lpstr>Nedir bu ARM olayı ve Niçin?</vt:lpstr>
      <vt:lpstr>ARM kullanan firmalar ve işlemciler</vt:lpstr>
      <vt:lpstr>ARM Core ve ARM temelli MCU</vt:lpstr>
      <vt:lpstr>Bazı konuları bir anımsayalım</vt:lpstr>
      <vt:lpstr>ASCII tablo niçin kullanılır dı? Daha gelişmiş kodlama teknolojisi neydi?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Mikroişlemciler</dc:title>
  <dc:creator>gungor.yildirim@outlook.com</dc:creator>
  <cp:lastModifiedBy>AsusSY</cp:lastModifiedBy>
  <cp:revision>63</cp:revision>
  <dcterms:created xsi:type="dcterms:W3CDTF">2022-09-26T10:58:22Z</dcterms:created>
  <dcterms:modified xsi:type="dcterms:W3CDTF">2022-09-26T22:28:26Z</dcterms:modified>
</cp:coreProperties>
</file>